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sldIdLst>
    <p:sldId id="256" r:id="rId5"/>
    <p:sldId id="258" r:id="rId6"/>
    <p:sldId id="259" r:id="rId7"/>
    <p:sldId id="271" r:id="rId8"/>
    <p:sldId id="265" r:id="rId9"/>
    <p:sldId id="272" r:id="rId10"/>
    <p:sldId id="267" r:id="rId11"/>
    <p:sldId id="273" r:id="rId12"/>
    <p:sldId id="274" r:id="rId13"/>
    <p:sldId id="277" r:id="rId14"/>
    <p:sldId id="278" r:id="rId15"/>
    <p:sldId id="275" r:id="rId16"/>
    <p:sldId id="276" r:id="rId17"/>
    <p:sldId id="280" r:id="rId18"/>
    <p:sldId id="281" r:id="rId19"/>
    <p:sldId id="282" r:id="rId20"/>
    <p:sldId id="283" r:id="rId21"/>
    <p:sldId id="285" r:id="rId22"/>
    <p:sldId id="287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288" r:id="rId32"/>
    <p:sldId id="300" r:id="rId33"/>
    <p:sldId id="263" r:id="rId34"/>
    <p:sldId id="301" r:id="rId35"/>
    <p:sldId id="302" r:id="rId36"/>
    <p:sldId id="303" r:id="rId37"/>
    <p:sldId id="305" r:id="rId38"/>
    <p:sldId id="304" r:id="rId39"/>
    <p:sldId id="306" r:id="rId40"/>
    <p:sldId id="307" r:id="rId41"/>
    <p:sldId id="308" r:id="rId42"/>
    <p:sldId id="264" r:id="rId4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2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3T12:34:22.1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1,'26203'0,"-26167"0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3T12:34:36.35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1,'26423'0,"-26387"0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3T12:34:44.6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0,'26446'0,"-26407"0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3T12:35:00.21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 1,'-20'0,"21"0,35 0,25311 0,-25314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3T12:35:08.48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1,'25356'0,"-25320"0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3T12:35:17.25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0,'25298'0,"-25259"0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3T12:35:31.70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0,'25416'0,"-25376"0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23T12:35:42.62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0,'9420'0,"6494"0,-15874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92044-2868-D44C-A6A4-B5DD359F0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0E3559-2056-5746-826D-80C2DFB59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566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0EC03-4D66-5C49-827D-9DE7D749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C0E77F-38B7-7B42-8D77-B68DEA11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8F4D26-588B-2347-8208-9F261DF7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39F71-63AF-434E-AA73-A0B0BE16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570429-4712-FC4D-83BB-ED7E5C2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974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C07525-F26F-DD49-AD81-3D5AF68A9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18EBA5-5F09-034C-953B-E76CE42F9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03540" y="365125"/>
            <a:ext cx="686896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5EEAFF-91E3-324D-8742-A3B5A540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E56BD7-90FC-AF45-A00C-F9DE53581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F1A4DF-F1B1-9B49-B935-81ED2EDD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048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CD034-A6AB-C241-BAB8-65A74DCA7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C8682B-5B22-5748-B97B-40662D017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43C5DE-8DF8-2548-8086-70544A9D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E5405-7A45-4C49-899C-54F898A4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1342C3-8E8D-DC4F-8C5E-DA54C9B8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761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0512B-0EB8-D24C-B3E3-CCCF39E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4DB28C-D53E-8249-B465-3B67DE212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4256B-DF79-2C4B-AD10-E41396AD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E6333B-4BF2-5B45-A830-4D6D3B47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F5C4C9-8C74-344B-B07F-3F8F63FE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36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730DF-5FF6-1B42-A0AA-D2F4A35A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C291F-7530-2C45-88C1-C92555102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7484" y="1825625"/>
            <a:ext cx="4222315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5214CA-42C3-EC4E-B64C-001492D0E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A8E3B5-C6AD-2041-92F4-AFA777DC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FA3A59-4879-784E-9A19-C878FE0A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2366CB-952D-B144-8894-3F7F931E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6461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73D58-6790-B349-957F-39182027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78" y="365125"/>
            <a:ext cx="8997209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C318C2-AD0C-9D41-B0D9-D889D8B4F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4542" y="1681163"/>
            <a:ext cx="44130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2C1AA8-C0BE-0648-9BEE-FD10CAB23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4542" y="2505075"/>
            <a:ext cx="4413033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6DA2BA-7E76-314C-990F-E82BCA800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85DBDBC-DA8A-F64D-B082-00CE647B3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BB9C25-4A02-604D-A8CD-D6AC766F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9EE635-24D6-F749-9B0D-CBD68083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9C94342-64C9-4E40-8803-A9B7991C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616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63ADB-233D-D040-B1CA-9C2CB072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BEF38F-E38D-9548-960A-D0546DA6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FFA283-0465-9B46-85DD-CA9BD553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B1565B-45A2-7741-A8CA-45C0C79B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781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C1A02F-4744-8743-B1A4-B58A1ACB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26F6510-DA8E-2A45-B3F6-FE98F295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0CE142-8768-ED4B-8CF5-30C5C788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356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F16CE-E2A8-554A-92A7-8BED01FA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595" y="457200"/>
            <a:ext cx="316243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C1A7F6-2686-1249-9DE9-3E286B16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41AFD-33D8-194B-981A-85DEC9233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9595" y="2057400"/>
            <a:ext cx="316243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6F129A-5AEF-5A4A-80C1-647F997C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4A2E69-030A-4949-954D-7766D3AD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EB7F00-5420-2C44-9E77-E4636D42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365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951D8-F704-A64F-90BB-8198D7D6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436" y="457200"/>
            <a:ext cx="36262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01F730-A771-A646-946D-C65EB95408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A7F004-CC07-CB42-944F-23884F55C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436" y="2057400"/>
            <a:ext cx="311858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B91919-D160-A54B-B3A9-E42324E8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013948-CF88-374D-9CD7-A016AF6E982B}" type="datetimeFigureOut">
              <a:rPr lang="es-CO" smtClean="0"/>
              <a:t>23/05/2022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1C45F4-1A98-DC48-B14C-42D858EE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3EACE6-0236-3E40-9244-F7FC8897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5603FB-F671-174A-9430-9E3DBD0209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833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4C3CFCF6-20ED-AB4C-8EA2-11F784AB61B1}"/>
              </a:ext>
            </a:extLst>
          </p:cNvPr>
          <p:cNvSpPr/>
          <p:nvPr/>
        </p:nvSpPr>
        <p:spPr>
          <a:xfrm>
            <a:off x="0" y="5938024"/>
            <a:ext cx="12192000" cy="91997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5050591-71F2-BC43-828B-DAADC4764D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4257" y="6132696"/>
            <a:ext cx="755650" cy="618372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C44355-10E4-3046-91C1-F615A860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5"/>
            <a:ext cx="9023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A58AAF-DB77-614B-BB3D-C9296A599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9840" y="1825625"/>
            <a:ext cx="9023960" cy="3873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BEF731D-00BD-D94C-BA65-D597FB9AE3D5}"/>
              </a:ext>
            </a:extLst>
          </p:cNvPr>
          <p:cNvSpPr txBox="1">
            <a:spLocks/>
          </p:cNvSpPr>
          <p:nvPr/>
        </p:nvSpPr>
        <p:spPr>
          <a:xfrm>
            <a:off x="8653346" y="6286249"/>
            <a:ext cx="336023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 err="1">
                <a:solidFill>
                  <a:schemeClr val="bg1"/>
                </a:solidFill>
              </a:rPr>
              <a:t>www.ucundinamarca.edu.co</a:t>
            </a:r>
            <a:endParaRPr lang="es-CO" sz="1600" dirty="0">
              <a:solidFill>
                <a:schemeClr val="bg1"/>
              </a:solidFill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80E3EAB-58AA-9F44-9EBA-6B55B609A87F}"/>
              </a:ext>
            </a:extLst>
          </p:cNvPr>
          <p:cNvSpPr txBox="1">
            <a:spLocks/>
          </p:cNvSpPr>
          <p:nvPr/>
        </p:nvSpPr>
        <p:spPr>
          <a:xfrm>
            <a:off x="3445727" y="6334377"/>
            <a:ext cx="3360234" cy="316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solidFill>
                  <a:schemeClr val="bg1"/>
                </a:solidFill>
              </a:rPr>
              <a:t>Vigilada </a:t>
            </a:r>
            <a:r>
              <a:rPr lang="es-ES" sz="1200" dirty="0" err="1">
                <a:solidFill>
                  <a:schemeClr val="bg1"/>
                </a:solidFill>
              </a:rPr>
              <a:t>MinEducación</a:t>
            </a:r>
            <a:endParaRPr lang="es-CO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5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00482B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0.png"/><Relationship Id="rId11" Type="http://schemas.openxmlformats.org/officeDocument/2006/relationships/image" Target="../media/image4.png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8.xml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5.xml"/><Relationship Id="rId12" Type="http://schemas.openxmlformats.org/officeDocument/2006/relationships/image" Target="../media/image1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customXml" Target="../ink/ink6.xml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086AB-DD40-41E2-A00A-811E4B64A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878" y="767257"/>
            <a:ext cx="9144000" cy="1904922"/>
          </a:xfrm>
        </p:spPr>
        <p:txBody>
          <a:bodyPr/>
          <a:lstStyle/>
          <a:p>
            <a:r>
              <a:rPr lang="es-CO" dirty="0"/>
              <a:t>Sistema de predicción de Ataques Cardiacos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629C9C-2E3C-431B-92FF-62451EE2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4839"/>
            <a:ext cx="9144000" cy="1742243"/>
          </a:xfrm>
        </p:spPr>
        <p:txBody>
          <a:bodyPr>
            <a:normAutofit lnSpcReduction="10000"/>
          </a:bodyPr>
          <a:lstStyle/>
          <a:p>
            <a:r>
              <a:rPr lang="es-CO" dirty="0">
                <a:solidFill>
                  <a:schemeClr val="tx1">
                    <a:lumMod val="50000"/>
                  </a:schemeClr>
                </a:solidFill>
              </a:rPr>
              <a:t>Andrea Roa Perez </a:t>
            </a:r>
          </a:p>
          <a:p>
            <a:endParaRPr lang="es-CO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lumMod val="50000"/>
                  </a:schemeClr>
                </a:solidFill>
              </a:rPr>
              <a:t>Electiva profesional III de Ciencia de datos</a:t>
            </a:r>
          </a:p>
          <a:p>
            <a:r>
              <a:rPr lang="es-CO" dirty="0">
                <a:solidFill>
                  <a:schemeClr val="tx1">
                    <a:lumMod val="50000"/>
                  </a:schemeClr>
                </a:solidFill>
              </a:rPr>
              <a:t>Chía día 23 de mayo del 2022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  <a:p>
            <a:endParaRPr lang="es-C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A7BB6-EC68-45E9-90BA-1D08CF72AD4A}"/>
              </a:ext>
            </a:extLst>
          </p:cNvPr>
          <p:cNvSpPr txBox="1"/>
          <p:nvPr/>
        </p:nvSpPr>
        <p:spPr>
          <a:xfrm>
            <a:off x="9796707" y="130630"/>
            <a:ext cx="231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Docente: Gabriel Rojas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EAB25-38EE-39A4-0FDA-54BD6F82473A}"/>
              </a:ext>
            </a:extLst>
          </p:cNvPr>
          <p:cNvSpPr txBox="1"/>
          <p:nvPr/>
        </p:nvSpPr>
        <p:spPr>
          <a:xfrm>
            <a:off x="168675" y="5015037"/>
            <a:ext cx="11904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* El trabajo aquí expuesto solo tienen fines académicos y los datos presentados son de origen público y abierto.</a:t>
            </a:r>
          </a:p>
          <a:p>
            <a:r>
              <a:rPr lang="es-CO" dirty="0"/>
              <a:t>* No existe relación o vinculación por parte los autores o la universidad de Cundinamarca con ninguna entidad mencionada en la presentación, en relación con este trabajo.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197DDEA-3257-F52F-AEF5-93D055AB0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2"/>
    </mc:Choice>
    <mc:Fallback>
      <p:transition spd="slow" advTm="6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8" y="365126"/>
            <a:ext cx="10204172" cy="660296"/>
          </a:xfrm>
        </p:spPr>
        <p:txBody>
          <a:bodyPr>
            <a:normAutofit/>
          </a:bodyPr>
          <a:lstStyle/>
          <a:p>
            <a:r>
              <a:rPr lang="es-ES" sz="4000" dirty="0"/>
              <a:t>Datos Utilizados: Variables y naturaleza</a:t>
            </a:r>
            <a:endParaRPr lang="es-CO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8BB3A9-D436-202D-E9D6-C418F007F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columna que se derivada de los demás atributos seria </a:t>
            </a:r>
            <a:r>
              <a:rPr lang="es-ES" i="1" dirty="0"/>
              <a:t>IMC</a:t>
            </a:r>
            <a:r>
              <a:rPr lang="es-ES" dirty="0"/>
              <a:t> (Índice de Masa Corporal)</a:t>
            </a:r>
          </a:p>
          <a:p>
            <a:endParaRPr lang="es-CO" dirty="0"/>
          </a:p>
        </p:txBody>
      </p:sp>
      <p:pic>
        <p:nvPicPr>
          <p:cNvPr id="6" name="Marcador de contenido 16">
            <a:extLst>
              <a:ext uri="{FF2B5EF4-FFF2-40B4-BE49-F238E27FC236}">
                <a16:creationId xmlns:a16="http://schemas.microsoft.com/office/drawing/2014/main" id="{69ACD865-E22D-F30E-3ED5-99A9CA3D5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7" t="-1991" r="-45" b="-4544"/>
          <a:stretch/>
        </p:blipFill>
        <p:spPr>
          <a:xfrm>
            <a:off x="767289" y="3638382"/>
            <a:ext cx="10586511" cy="83522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302E24-B9A4-3553-A567-C8BE17F03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2"/>
    </mc:Choice>
    <mc:Fallback>
      <p:transition spd="slow" advTm="8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8" y="365126"/>
            <a:ext cx="10204172" cy="660296"/>
          </a:xfrm>
        </p:spPr>
        <p:txBody>
          <a:bodyPr>
            <a:normAutofit/>
          </a:bodyPr>
          <a:lstStyle/>
          <a:p>
            <a:r>
              <a:rPr lang="es-ES" sz="4000" dirty="0"/>
              <a:t>Datos Utilizados: Variables y naturaleza</a:t>
            </a:r>
            <a:endParaRPr lang="es-CO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8BB3A9-D436-202D-E9D6-C418F007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751" y="1997904"/>
            <a:ext cx="9023960" cy="3873717"/>
          </a:xfrm>
        </p:spPr>
        <p:txBody>
          <a:bodyPr/>
          <a:lstStyle/>
          <a:p>
            <a:r>
              <a:rPr lang="es-ES" dirty="0"/>
              <a:t>La columna de interés inicialmente será </a:t>
            </a:r>
            <a:r>
              <a:rPr lang="es-ES" i="1" dirty="0"/>
              <a:t>CVDINFR4</a:t>
            </a:r>
            <a:r>
              <a:rPr lang="es-ES" dirty="0"/>
              <a:t>, que describe si un usuario a sido diagnosticado con un ataque al corazón</a:t>
            </a:r>
          </a:p>
          <a:p>
            <a:r>
              <a:rPr lang="es-ES" dirty="0"/>
              <a:t>Posteriormente este atributo se renombrara a </a:t>
            </a:r>
            <a:r>
              <a:rPr lang="es-ES" i="1" dirty="0"/>
              <a:t>DiagAtaqCorazon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32CA7A-18AA-E0C9-9ED1-E21B64F6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133" y="4926446"/>
            <a:ext cx="9820275" cy="5334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8EC967B-06AF-8203-FADF-71AEED7A5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277" y="4342289"/>
            <a:ext cx="8079446" cy="3447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8FF9A9-4730-3DC7-97AA-B6AF1886D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9"/>
    </mc:Choice>
    <mc:Fallback>
      <p:transition spd="slow" advTm="17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8" y="365126"/>
            <a:ext cx="10204172" cy="660296"/>
          </a:xfrm>
        </p:spPr>
        <p:txBody>
          <a:bodyPr>
            <a:normAutofit/>
          </a:bodyPr>
          <a:lstStyle/>
          <a:p>
            <a:r>
              <a:rPr lang="es-ES" sz="4000" dirty="0"/>
              <a:t>Preparación de los datos</a:t>
            </a:r>
            <a:endParaRPr lang="es-CO" sz="4000" dirty="0"/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3FDA4BBF-9652-CC3C-3C5B-5C4640108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-380" b="49346"/>
          <a:stretch/>
        </p:blipFill>
        <p:spPr>
          <a:xfrm>
            <a:off x="1775791" y="1025421"/>
            <a:ext cx="9658951" cy="46862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0A3D5A1F-E2C9-8FA5-8454-1716A5E34255}"/>
                  </a:ext>
                </a:extLst>
              </p14:cNvPr>
              <p14:cNvContentPartPr/>
              <p14:nvPr/>
            </p14:nvContentPartPr>
            <p14:xfrm>
              <a:off x="1881522" y="2338586"/>
              <a:ext cx="944640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0A3D5A1F-E2C9-8FA5-8454-1716A5E342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91882" y="2158946"/>
                <a:ext cx="96260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191933EB-3B8F-751E-0A6F-E4A8EA3AAB49}"/>
                  </a:ext>
                </a:extLst>
              </p14:cNvPr>
              <p14:cNvContentPartPr/>
              <p14:nvPr/>
            </p14:nvContentPartPr>
            <p14:xfrm>
              <a:off x="1814922" y="4101146"/>
              <a:ext cx="952560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191933EB-3B8F-751E-0A6F-E4A8EA3AAB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5282" y="3921506"/>
                <a:ext cx="97052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25AF1C0-3B5E-C7E3-0C39-9DF4312ABECC}"/>
                  </a:ext>
                </a:extLst>
              </p14:cNvPr>
              <p14:cNvContentPartPr/>
              <p14:nvPr/>
            </p14:nvContentPartPr>
            <p14:xfrm>
              <a:off x="1814922" y="4763906"/>
              <a:ext cx="953532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25AF1C0-3B5E-C7E3-0C39-9DF4312ABE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25282" y="4583906"/>
                <a:ext cx="971496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A3985FB-9F13-D354-05FC-28D77664A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5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14"/>
    </mc:Choice>
    <mc:Fallback>
      <p:transition spd="slow" advTm="19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8" y="365126"/>
            <a:ext cx="10204172" cy="660296"/>
          </a:xfrm>
        </p:spPr>
        <p:txBody>
          <a:bodyPr>
            <a:normAutofit/>
          </a:bodyPr>
          <a:lstStyle/>
          <a:p>
            <a:r>
              <a:rPr lang="es-ES" sz="4000" dirty="0"/>
              <a:t>Preparación de los datos</a:t>
            </a:r>
            <a:endParaRPr lang="es-CO" sz="4000" dirty="0"/>
          </a:p>
        </p:txBody>
      </p:sp>
      <p:pic>
        <p:nvPicPr>
          <p:cNvPr id="17" name="Marcador de contenido 16">
            <a:extLst>
              <a:ext uri="{FF2B5EF4-FFF2-40B4-BE49-F238E27FC236}">
                <a16:creationId xmlns:a16="http://schemas.microsoft.com/office/drawing/2014/main" id="{3FDA4BBF-9652-CC3C-3C5B-5C4640108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6492" b="457"/>
          <a:stretch/>
        </p:blipFill>
        <p:spPr>
          <a:xfrm>
            <a:off x="1694829" y="1025422"/>
            <a:ext cx="9291223" cy="468604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2FB62F6B-AFCA-8D43-AAE2-53C77EE67B89}"/>
                  </a:ext>
                </a:extLst>
              </p14:cNvPr>
              <p14:cNvContentPartPr/>
              <p14:nvPr/>
            </p14:nvContentPartPr>
            <p14:xfrm>
              <a:off x="1741482" y="4167386"/>
              <a:ext cx="9150480" cy="360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2FB62F6B-AFCA-8D43-AAE2-53C77EE67B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1842" y="3987746"/>
                <a:ext cx="9330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55624137-2510-5472-D24C-2748BE8B0F7D}"/>
                  </a:ext>
                </a:extLst>
              </p14:cNvPr>
              <p14:cNvContentPartPr/>
              <p14:nvPr/>
            </p14:nvContentPartPr>
            <p14:xfrm>
              <a:off x="1735722" y="4511906"/>
              <a:ext cx="914148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55624137-2510-5472-D24C-2748BE8B0F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46082" y="4332266"/>
                <a:ext cx="9321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1946B3C5-5DC3-9BD7-70AB-E75BA3CADA45}"/>
                  </a:ext>
                </a:extLst>
              </p14:cNvPr>
              <p14:cNvContentPartPr/>
              <p14:nvPr/>
            </p14:nvContentPartPr>
            <p14:xfrm>
              <a:off x="1762362" y="4843466"/>
              <a:ext cx="9121680" cy="360"/>
            </p14:xfrm>
          </p:contentPart>
        </mc:Choice>
        <mc:Fallback xmlns=""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1946B3C5-5DC3-9BD7-70AB-E75BA3CADA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72722" y="4663466"/>
                <a:ext cx="93013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790F540E-41E2-E819-AC34-9D5A4319DC76}"/>
                  </a:ext>
                </a:extLst>
              </p14:cNvPr>
              <p14:cNvContentPartPr/>
              <p14:nvPr/>
            </p14:nvContentPartPr>
            <p14:xfrm>
              <a:off x="1735722" y="5174666"/>
              <a:ext cx="916452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790F540E-41E2-E819-AC34-9D5A4319DC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46082" y="4994666"/>
                <a:ext cx="93441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09ADDB8-416D-0395-69A0-7938F7EF00FB}"/>
                  </a:ext>
                </a:extLst>
              </p14:cNvPr>
              <p14:cNvContentPartPr/>
              <p14:nvPr/>
            </p14:nvContentPartPr>
            <p14:xfrm>
              <a:off x="1762362" y="5479586"/>
              <a:ext cx="913500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09ADDB8-416D-0395-69A0-7938F7EF00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72722" y="5299586"/>
                <a:ext cx="931464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71B7C2B-48F0-9B8A-BFAC-C91425B37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3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0"/>
    </mc:Choice>
    <mc:Fallback>
      <p:transition spd="slow" advTm="3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1FF25514-1242-97B4-4F7F-1866CCF9A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66321"/>
          <a:stretch/>
        </p:blipFill>
        <p:spPr>
          <a:xfrm>
            <a:off x="1655182" y="1534077"/>
            <a:ext cx="9275596" cy="4098097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9E55D5-9AC6-1D9A-59A3-AC1EA53B5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09"/>
    </mc:Choice>
    <mc:Fallback>
      <p:transition spd="slow" advTm="18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pic>
        <p:nvPicPr>
          <p:cNvPr id="9" name="Marcador de contenido 8" descr="Texto&#10;&#10;Descripción generada automáticamente">
            <a:extLst>
              <a:ext uri="{FF2B5EF4-FFF2-40B4-BE49-F238E27FC236}">
                <a16:creationId xmlns:a16="http://schemas.microsoft.com/office/drawing/2014/main" id="{9902E64F-5216-2172-D90D-76422677C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3554" b="38589"/>
          <a:stretch/>
        </p:blipFill>
        <p:spPr>
          <a:xfrm>
            <a:off x="1614223" y="1690688"/>
            <a:ext cx="9863574" cy="360459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9E39843-1CA0-7D3E-F0AC-7270823FE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05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"/>
    </mc:Choice>
    <mc:Fallback>
      <p:transition spd="slow" advTm="3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CB3C0492-974B-CEDC-3576-634F8A46C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65390" b="326"/>
          <a:stretch/>
        </p:blipFill>
        <p:spPr>
          <a:xfrm>
            <a:off x="1654421" y="1550504"/>
            <a:ext cx="8883158" cy="399525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13E5A2-B38B-4093-E06A-D5F9A15844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5"/>
    </mc:Choice>
    <mc:Fallback>
      <p:transition spd="slow" advTm="4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Adjuntado el dataset, seleccionamos las columnas que se limpiaran, en este caso, 21 columnas</a:t>
            </a:r>
          </a:p>
          <a:p>
            <a:endParaRPr lang="es-CO" dirty="0"/>
          </a:p>
          <a:p>
            <a:endParaRPr lang="es-ES" dirty="0"/>
          </a:p>
        </p:txBody>
      </p:sp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43F3F757-7FEA-4E75-F1D8-0D2D797B1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051"/>
          <a:stretch/>
        </p:blipFill>
        <p:spPr>
          <a:xfrm>
            <a:off x="1469057" y="2996620"/>
            <a:ext cx="9980821" cy="258254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0405DAA-021D-F66E-A15E-4B430ACFE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0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1"/>
    </mc:Choice>
    <mc:Fallback>
      <p:transition spd="slow" advTm="1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68B955-1FC1-2BC4-D3BF-8928A4719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Debido a que el dataset proviene de los resultados de una encuesta, es importante tener en cuentas los siguientes códigos dentro de la limpieza</a:t>
            </a:r>
          </a:p>
          <a:p>
            <a:endParaRPr lang="es-CO" dirty="0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51ED3335-9733-C002-8F5F-B17E82D46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123957"/>
              </p:ext>
            </p:extLst>
          </p:nvPr>
        </p:nvGraphicFramePr>
        <p:xfrm>
          <a:off x="2442817" y="3608640"/>
          <a:ext cx="8127999" cy="21234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21948">
                  <a:extLst>
                    <a:ext uri="{9D8B030D-6E8A-4147-A177-3AD203B41FA5}">
                      <a16:colId xmlns:a16="http://schemas.microsoft.com/office/drawing/2014/main" val="4045457287"/>
                    </a:ext>
                  </a:extLst>
                </a:gridCol>
                <a:gridCol w="3196718">
                  <a:extLst>
                    <a:ext uri="{9D8B030D-6E8A-4147-A177-3AD203B41FA5}">
                      <a16:colId xmlns:a16="http://schemas.microsoft.com/office/drawing/2014/main" val="86424240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56470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Códigos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Significado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Importancia en el proceso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05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7 – 77 – 777 – 7777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El usuario no sabe o no esta seguro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 eliminan estas filas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61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8 – 88 – 88 – 8888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Ninguno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 convierten a cero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49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9 – 99 – 999 - 9999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Rechazado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 eliminan estas filas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71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NULL - </a:t>
                      </a:r>
                      <a:r>
                        <a:rPr lang="es-ES" dirty="0" err="1"/>
                        <a:t>NaN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Dato ausente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Se eliminan estas filas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83237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590E7A-D63E-8B08-0F32-D6ED48DD4E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5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48"/>
    </mc:Choice>
    <mc:Fallback>
      <p:transition spd="slow" advTm="4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Conversión Categórica Nominal – Discreta</a:t>
            </a:r>
          </a:p>
          <a:p>
            <a:endParaRPr lang="es-CO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17D4-F645-81ED-CCBE-C2C8E3FE8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714" y="2312718"/>
            <a:ext cx="4444241" cy="35215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737A82-9BA2-AAA1-96F6-E7CF2C3AD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06" y="3314745"/>
            <a:ext cx="5982535" cy="8954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43BBD71-9390-BB58-E583-7F8A28155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81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4"/>
    </mc:Choice>
    <mc:Fallback>
      <p:transition spd="slow" advTm="11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08A78-83AE-452B-A0D7-B3E3877D4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40" y="365126"/>
            <a:ext cx="9023959" cy="364218"/>
          </a:xfrm>
        </p:spPr>
        <p:txBody>
          <a:bodyPr>
            <a:noAutofit/>
          </a:bodyPr>
          <a:lstStyle/>
          <a:p>
            <a:pPr algn="ctr"/>
            <a:r>
              <a:rPr lang="es-ES" sz="3200" dirty="0"/>
              <a:t>AGENDA</a:t>
            </a:r>
            <a:endParaRPr lang="es-CO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B77FFA-E861-451D-9BC9-514054C8A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840" y="1240971"/>
            <a:ext cx="9023960" cy="4458371"/>
          </a:xfrm>
        </p:spPr>
        <p:txBody>
          <a:bodyPr>
            <a:normAutofit/>
          </a:bodyPr>
          <a:lstStyle/>
          <a:p>
            <a:r>
              <a:rPr lang="es-CO" b="1" dirty="0">
                <a:solidFill>
                  <a:srgbClr val="040B0C"/>
                </a:solidFill>
              </a:rPr>
              <a:t>Problemática</a:t>
            </a:r>
            <a:endParaRPr lang="es-ES" b="1" dirty="0">
              <a:solidFill>
                <a:srgbClr val="040B0C"/>
              </a:solidFill>
            </a:endParaRPr>
          </a:p>
          <a:p>
            <a:r>
              <a:rPr lang="es-CO" b="1" dirty="0">
                <a:solidFill>
                  <a:srgbClr val="040B0C"/>
                </a:solidFill>
              </a:rPr>
              <a:t>Objetivo</a:t>
            </a:r>
          </a:p>
          <a:p>
            <a:r>
              <a:rPr lang="es-CO" b="1" dirty="0">
                <a:solidFill>
                  <a:srgbClr val="040B0C"/>
                </a:solidFill>
              </a:rPr>
              <a:t>Entendimiento de los datos</a:t>
            </a:r>
          </a:p>
          <a:p>
            <a:r>
              <a:rPr lang="es-CO" b="1" dirty="0">
                <a:solidFill>
                  <a:srgbClr val="040B0C"/>
                </a:solidFill>
              </a:rPr>
              <a:t>Preparación de los datos</a:t>
            </a:r>
          </a:p>
          <a:p>
            <a:r>
              <a:rPr lang="es-CO" b="1" dirty="0">
                <a:solidFill>
                  <a:srgbClr val="040B0C"/>
                </a:solidFill>
              </a:rPr>
              <a:t>Entrenamiento y evaluación de modelos</a:t>
            </a:r>
          </a:p>
          <a:p>
            <a:r>
              <a:rPr lang="es-CO" b="1" dirty="0">
                <a:solidFill>
                  <a:srgbClr val="040B0C"/>
                </a:solidFill>
              </a:rPr>
              <a:t>Conclusiones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B918269-287D-F744-F482-996E3F90C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5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9"/>
    </mc:Choice>
    <mc:Fallback>
      <p:transition spd="slow" advTm="6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Conversión Categórica Nominal – Continua</a:t>
            </a:r>
          </a:p>
          <a:p>
            <a:endParaRPr lang="es-CO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17D4-F645-81ED-CCBE-C2C8E3FE8F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87933" y="2303339"/>
            <a:ext cx="4444241" cy="33960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F17E5F-0A97-E8BD-7868-E19D2ACBF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116" y="3315444"/>
            <a:ext cx="6030167" cy="137179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443250A-7B79-10B4-7433-298052EA3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18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6"/>
    </mc:Choice>
    <mc:Fallback>
      <p:transition spd="slow" advTm="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Conversión Categórica Nominal</a:t>
            </a:r>
            <a:endParaRPr lang="es-CO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17D4-F645-81ED-CCBE-C2C8E3FE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3263" y="2650435"/>
            <a:ext cx="5401897" cy="265516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F17E5F-0A97-E8BD-7868-E19D2ACB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116" y="3389790"/>
            <a:ext cx="6030167" cy="12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9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3"/>
    </mc:Choice>
    <mc:Fallback>
      <p:transition spd="slow" advTm="674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Conversión Categórica Nominal</a:t>
            </a:r>
          </a:p>
          <a:p>
            <a:endParaRPr lang="es-CO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17D4-F645-81ED-CCBE-C2C8E3FE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1178" y="2303339"/>
            <a:ext cx="4337751" cy="33960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F17E5F-0A97-E8BD-7868-E19D2ACB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116" y="3546232"/>
            <a:ext cx="6030167" cy="9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6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3"/>
    </mc:Choice>
    <mc:Fallback>
      <p:transition spd="slow" advTm="501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Conversión Categórica Nominal</a:t>
            </a:r>
            <a:endParaRPr lang="es-CO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17D4-F645-81ED-CCBE-C2C8E3FE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7933" y="2352003"/>
            <a:ext cx="4444241" cy="32986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F17E5F-0A97-E8BD-7868-E19D2ACB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24116" y="3635154"/>
            <a:ext cx="6030167" cy="73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1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8"/>
    </mc:Choice>
    <mc:Fallback>
      <p:transition spd="slow" advTm="528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Conversión Categórica Nominal</a:t>
            </a:r>
            <a:endParaRPr lang="es-CO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17D4-F645-81ED-CCBE-C2C8E3FE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5464" y="2540630"/>
            <a:ext cx="4444241" cy="31195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F17E5F-0A97-E8BD-7868-E19D2ACB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3698263"/>
            <a:ext cx="5612392" cy="8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4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5"/>
    </mc:Choice>
    <mc:Fallback>
      <p:transition spd="slow" advTm="501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Conversión Categórica Nominal</a:t>
            </a:r>
            <a:endParaRPr lang="es-CO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17D4-F645-81ED-CCBE-C2C8E3FE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7933" y="2540538"/>
            <a:ext cx="4802050" cy="31568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F17E5F-0A97-E8BD-7868-E19D2ACB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02019" y="3631096"/>
            <a:ext cx="5176460" cy="76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7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8"/>
    </mc:Choice>
    <mc:Fallback>
      <p:transition spd="slow" advTm="510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Generación Columna nueva</a:t>
            </a:r>
            <a:endParaRPr lang="es-CO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17D4-F645-81ED-CCBE-C2C8E3FE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961" y="2597081"/>
            <a:ext cx="5423443" cy="23789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F17E5F-0A97-E8BD-7868-E19D2ACB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597080"/>
            <a:ext cx="5543396" cy="23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36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Normalización</a:t>
            </a:r>
            <a:endParaRPr lang="es-CO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4F17D4-F645-81ED-CCBE-C2C8E3FE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7404" y="2852595"/>
            <a:ext cx="5760387" cy="2221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1F17E5F-0A97-E8BD-7868-E19D2ACB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32893" y="2852595"/>
            <a:ext cx="5323494" cy="22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15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4"/>
    </mc:Choice>
    <mc:Fallback>
      <p:transition spd="slow" advTm="467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0C4C331-04C2-4D0C-053D-9B3C576D2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840" y="1492258"/>
            <a:ext cx="9975439" cy="3873484"/>
          </a:xfrm>
        </p:spPr>
      </p:pic>
    </p:spTree>
    <p:extLst>
      <p:ext uri="{BB962C8B-B14F-4D97-AF65-F5344CB8AC3E}">
        <p14:creationId xmlns:p14="http://schemas.microsoft.com/office/powerpoint/2010/main" val="329487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5"/>
    </mc:Choice>
    <mc:Fallback>
      <p:transition spd="slow" advTm="534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Preparación de los datos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F25C79-B573-E9E5-FEBE-C59916CE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 una muestra de 30000 filas ingresadas, y tras la limpieza, se obtiene un dataset de 23843 Filas y 29 columnas</a:t>
            </a:r>
            <a:endParaRPr lang="es-CO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637E5BB-431E-D9C0-BCEE-E94B7953E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8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5"/>
    </mc:Choice>
    <mc:Fallback>
      <p:transition spd="slow" advTm="11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Problematica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E89060-030D-1E67-4A52-137FF255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hospital universitario, que priorizan los procesos de educación medica, impulsando la investigación para fomentar las habilidades y competencias de los alumnos, busca implementar nuevas herramientas que optimicen la labor medica como académica, facilitando los procesos de diagnostico y análisis del mismo en la institución.</a:t>
            </a:r>
            <a:endParaRPr lang="es-CO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C68114B-91B2-19BB-6FA6-AFF2A6817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4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1"/>
    </mc:Choice>
    <mc:Fallback>
      <p:transition spd="slow" advTm="1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Entrenamiento y evaluación de los modelos</a:t>
            </a:r>
            <a:endParaRPr lang="es-CO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5618BB5B-F86F-AAAE-AEAB-C960B8A3C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380081"/>
              </p:ext>
            </p:extLst>
          </p:nvPr>
        </p:nvGraphicFramePr>
        <p:xfrm>
          <a:off x="2329840" y="4096068"/>
          <a:ext cx="9023349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65620">
                  <a:extLst>
                    <a:ext uri="{9D8B030D-6E8A-4147-A177-3AD203B41FA5}">
                      <a16:colId xmlns:a16="http://schemas.microsoft.com/office/drawing/2014/main" val="1349953776"/>
                    </a:ext>
                  </a:extLst>
                </a:gridCol>
                <a:gridCol w="3349946">
                  <a:extLst>
                    <a:ext uri="{9D8B030D-6E8A-4147-A177-3AD203B41FA5}">
                      <a16:colId xmlns:a16="http://schemas.microsoft.com/office/drawing/2014/main" val="1950767930"/>
                    </a:ext>
                  </a:extLst>
                </a:gridCol>
                <a:gridCol w="3007783">
                  <a:extLst>
                    <a:ext uri="{9D8B030D-6E8A-4147-A177-3AD203B41FA5}">
                      <a16:colId xmlns:a16="http://schemas.microsoft.com/office/drawing/2014/main" val="1340896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Tamaño de la muestra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% Muestra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91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Entrenamiento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16690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70%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68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Validación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3577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15%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496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Prueba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3576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15%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173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BC83062F-4AA3-A3E8-2D7B-5D9B39238D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2"/>
          <a:stretch/>
        </p:blipFill>
        <p:spPr>
          <a:xfrm>
            <a:off x="4174433" y="1823008"/>
            <a:ext cx="4422085" cy="21407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208368-6176-F4C5-1AFC-0C477842C1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4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7"/>
    </mc:Choice>
    <mc:Fallback>
      <p:transition spd="slow" advTm="15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Entrenamiento de los modelos</a:t>
            </a:r>
            <a:endParaRPr lang="es-CO" dirty="0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10A249DA-F29F-5425-18B6-40F5DDA89B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059708"/>
              </p:ext>
            </p:extLst>
          </p:nvPr>
        </p:nvGraphicFramePr>
        <p:xfrm>
          <a:off x="1993070" y="2293974"/>
          <a:ext cx="9023350" cy="2392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4670">
                  <a:extLst>
                    <a:ext uri="{9D8B030D-6E8A-4147-A177-3AD203B41FA5}">
                      <a16:colId xmlns:a16="http://schemas.microsoft.com/office/drawing/2014/main" val="3266367966"/>
                    </a:ext>
                  </a:extLst>
                </a:gridCol>
                <a:gridCol w="1804670">
                  <a:extLst>
                    <a:ext uri="{9D8B030D-6E8A-4147-A177-3AD203B41FA5}">
                      <a16:colId xmlns:a16="http://schemas.microsoft.com/office/drawing/2014/main" val="934994424"/>
                    </a:ext>
                  </a:extLst>
                </a:gridCol>
                <a:gridCol w="1804670">
                  <a:extLst>
                    <a:ext uri="{9D8B030D-6E8A-4147-A177-3AD203B41FA5}">
                      <a16:colId xmlns:a16="http://schemas.microsoft.com/office/drawing/2014/main" val="3871461575"/>
                    </a:ext>
                  </a:extLst>
                </a:gridCol>
                <a:gridCol w="2333268">
                  <a:extLst>
                    <a:ext uri="{9D8B030D-6E8A-4147-A177-3AD203B41FA5}">
                      <a16:colId xmlns:a16="http://schemas.microsoft.com/office/drawing/2014/main" val="1620561238"/>
                    </a:ext>
                  </a:extLst>
                </a:gridCol>
                <a:gridCol w="1276072">
                  <a:extLst>
                    <a:ext uri="{9D8B030D-6E8A-4147-A177-3AD203B41FA5}">
                      <a16:colId xmlns:a16="http://schemas.microsoft.com/office/drawing/2014/main" val="78971796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s-ES" dirty="0"/>
                        <a:t>Modelos de Regresión o clasificación</a:t>
                      </a:r>
                      <a:endParaRPr lang="es-CO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Algoritmo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K-</a:t>
                      </a:r>
                      <a:r>
                        <a:rPr lang="es-ES" b="1" dirty="0" err="1"/>
                        <a:t>Fold</a:t>
                      </a:r>
                      <a:r>
                        <a:rPr lang="es-ES" b="1" dirty="0"/>
                        <a:t> (Valor de K)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Métrica Utilizada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Tasa Obtenida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Tiempo de ejecución</a:t>
                      </a:r>
                      <a:endParaRPr lang="es-CO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11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Regresión Logística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Accuracy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0.935979871400615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0.391 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37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Regresión SVM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Accuracy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0.9343024881185351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6.874 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387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Regresión KNN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err="1"/>
                        <a:t>Accuracy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0.9337433603578418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3.197 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35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67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1"/>
    </mc:Choice>
    <mc:Fallback>
      <p:transition spd="slow" advTm="443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Entrenamiento de los modelos</a:t>
            </a:r>
            <a:endParaRPr lang="es-CO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3D79764B-D074-F40D-2BEC-B0C667050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" r="53982" b="44738"/>
          <a:stretch/>
        </p:blipFill>
        <p:spPr>
          <a:xfrm>
            <a:off x="2051367" y="1809268"/>
            <a:ext cx="8824649" cy="3220278"/>
          </a:xfrm>
        </p:spPr>
      </p:pic>
    </p:spTree>
    <p:extLst>
      <p:ext uri="{BB962C8B-B14F-4D97-AF65-F5344CB8AC3E}">
        <p14:creationId xmlns:p14="http://schemas.microsoft.com/office/powerpoint/2010/main" val="342570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"/>
    </mc:Choice>
    <mc:Fallback>
      <p:transition spd="slow" advTm="336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Entrenamiento de los modelos</a:t>
            </a:r>
            <a:endParaRPr lang="es-CO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9567AC5-8D54-6D4E-5494-A72A63C96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2558" y="1690688"/>
            <a:ext cx="5707614" cy="4202190"/>
          </a:xfrm>
        </p:spPr>
      </p:pic>
    </p:spTree>
    <p:extLst>
      <p:ext uri="{BB962C8B-B14F-4D97-AF65-F5344CB8AC3E}">
        <p14:creationId xmlns:p14="http://schemas.microsoft.com/office/powerpoint/2010/main" val="159615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7"/>
    </mc:Choice>
    <mc:Fallback>
      <p:transition spd="slow" advTm="564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Entrenamiento de los modelos</a:t>
            </a:r>
            <a:endParaRPr lang="es-CO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9567AC5-8D54-6D4E-5494-A72A63C96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474" t="1231"/>
          <a:stretch/>
        </p:blipFill>
        <p:spPr>
          <a:xfrm>
            <a:off x="3326295" y="1524000"/>
            <a:ext cx="5623511" cy="4055998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E1AD1FE-F140-650E-4A91-BC8E845D58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6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2"/>
    </mc:Choice>
    <mc:Fallback>
      <p:transition spd="slow" advTm="9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Entrenamiento de los modelos</a:t>
            </a:r>
            <a:endParaRPr lang="es-CO" dirty="0"/>
          </a:p>
        </p:txBody>
      </p:sp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10A249DA-F29F-5425-18B6-40F5DDA89B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831980"/>
              </p:ext>
            </p:extLst>
          </p:nvPr>
        </p:nvGraphicFramePr>
        <p:xfrm>
          <a:off x="1993070" y="2293974"/>
          <a:ext cx="9023350" cy="1651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4670">
                  <a:extLst>
                    <a:ext uri="{9D8B030D-6E8A-4147-A177-3AD203B41FA5}">
                      <a16:colId xmlns:a16="http://schemas.microsoft.com/office/drawing/2014/main" val="3266367966"/>
                    </a:ext>
                  </a:extLst>
                </a:gridCol>
                <a:gridCol w="1804670">
                  <a:extLst>
                    <a:ext uri="{9D8B030D-6E8A-4147-A177-3AD203B41FA5}">
                      <a16:colId xmlns:a16="http://schemas.microsoft.com/office/drawing/2014/main" val="934994424"/>
                    </a:ext>
                  </a:extLst>
                </a:gridCol>
                <a:gridCol w="1804670">
                  <a:extLst>
                    <a:ext uri="{9D8B030D-6E8A-4147-A177-3AD203B41FA5}">
                      <a16:colId xmlns:a16="http://schemas.microsoft.com/office/drawing/2014/main" val="3871461575"/>
                    </a:ext>
                  </a:extLst>
                </a:gridCol>
                <a:gridCol w="2253755">
                  <a:extLst>
                    <a:ext uri="{9D8B030D-6E8A-4147-A177-3AD203B41FA5}">
                      <a16:colId xmlns:a16="http://schemas.microsoft.com/office/drawing/2014/main" val="1620561238"/>
                    </a:ext>
                  </a:extLst>
                </a:gridCol>
                <a:gridCol w="1355585">
                  <a:extLst>
                    <a:ext uri="{9D8B030D-6E8A-4147-A177-3AD203B41FA5}">
                      <a16:colId xmlns:a16="http://schemas.microsoft.com/office/drawing/2014/main" val="789717964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s-ES" dirty="0"/>
                        <a:t>Modelos de Regresión o clasificación</a:t>
                      </a:r>
                      <a:endParaRPr lang="es-CO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51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Algoritmo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K-</a:t>
                      </a:r>
                      <a:r>
                        <a:rPr lang="es-ES" b="1" dirty="0" err="1"/>
                        <a:t>Fold</a:t>
                      </a:r>
                      <a:r>
                        <a:rPr lang="es-ES" b="1" dirty="0"/>
                        <a:t> (Valor de K)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Métrica Utilizada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Tasa Obtenida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Tiempo de ejecución</a:t>
                      </a:r>
                      <a:endParaRPr lang="es-CO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11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Regresión Logística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Accuracy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0.9463087248322147</a:t>
                      </a:r>
                      <a:endParaRPr lang="es-C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0.391 s</a:t>
                      </a:r>
                      <a:endParaRPr lang="es-C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637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274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5"/>
    </mc:Choice>
    <mc:Fallback>
      <p:transition spd="slow" advTm="403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Entrenamiento de los modelos</a:t>
            </a:r>
            <a:endParaRPr lang="es-CO" dirty="0"/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F3BF6833-0167-4D6E-110D-B65ED3604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099"/>
          <a:stretch/>
        </p:blipFill>
        <p:spPr>
          <a:xfrm>
            <a:off x="3740002" y="1547329"/>
            <a:ext cx="5324485" cy="4003864"/>
          </a:xfrm>
        </p:spPr>
      </p:pic>
    </p:spTree>
    <p:extLst>
      <p:ext uri="{BB962C8B-B14F-4D97-AF65-F5344CB8AC3E}">
        <p14:creationId xmlns:p14="http://schemas.microsoft.com/office/powerpoint/2010/main" val="175653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"/>
    </mc:Choice>
    <mc:Fallback>
      <p:transition spd="slow" advTm="270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Entrenamiento de los modelos</a:t>
            </a:r>
            <a:endParaRPr lang="es-CO" dirty="0"/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F3BF6833-0167-4D6E-110D-B65ED3604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8" t="56006" r="-498" b="-1213"/>
          <a:stretch/>
        </p:blipFill>
        <p:spPr>
          <a:xfrm>
            <a:off x="2782956" y="1690688"/>
            <a:ext cx="6626087" cy="3890225"/>
          </a:xfrm>
        </p:spPr>
      </p:pic>
    </p:spTree>
    <p:extLst>
      <p:ext uri="{BB962C8B-B14F-4D97-AF65-F5344CB8AC3E}">
        <p14:creationId xmlns:p14="http://schemas.microsoft.com/office/powerpoint/2010/main" val="310283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7"/>
    </mc:Choice>
    <mc:Fallback>
      <p:transition spd="slow" advTm="312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Evaluación de los modelos</a:t>
            </a:r>
            <a:endParaRPr lang="es-CO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3BF6833-0167-4D6E-110D-B65ED3604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56" b="-179"/>
          <a:stretch/>
        </p:blipFill>
        <p:spPr>
          <a:xfrm>
            <a:off x="3823252" y="1480178"/>
            <a:ext cx="4545496" cy="4151995"/>
          </a:xfrm>
        </p:spPr>
      </p:pic>
    </p:spTree>
    <p:extLst>
      <p:ext uri="{BB962C8B-B14F-4D97-AF65-F5344CB8AC3E}">
        <p14:creationId xmlns:p14="http://schemas.microsoft.com/office/powerpoint/2010/main" val="4173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3"/>
    </mc:Choice>
    <mc:Fallback>
      <p:transition spd="slow" advTm="433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E89060-030D-1E67-4A52-137FF255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análisis de datos médicos esta sujeto a otras condiciones medicas del paciente, por lo cual, el resultado del modelo puede no ser tan exacto</a:t>
            </a:r>
          </a:p>
          <a:p>
            <a:r>
              <a:rPr lang="es-ES" dirty="0"/>
              <a:t>La limpieza y modelado del proyecto presenta un buen resultado para la problemática planteada, siendo efectivo, cumpliendo el objetivo y acercándose al criterio de éxito, dado por el 90%</a:t>
            </a:r>
            <a:endParaRPr lang="es-CO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62FE160-486F-1A51-606C-B2D8E35ED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37"/>
    </mc:Choice>
    <mc:Fallback>
      <p:transition spd="slow" advTm="20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47C44-0B47-7EAF-CED3-327D943B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E89060-030D-1E67-4A52-137FF255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dirty="0"/>
              <a:t>Predecir que pacientes asociados a un hospital universitario sean propensos a sufrir un ataque cardiaco.</a:t>
            </a:r>
            <a:endParaRPr lang="es-CO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C198194-272B-3FAC-1F85-3B4D5F81E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90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2"/>
    </mc:Choice>
    <mc:Fallback>
      <p:transition spd="slow" advTm="11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Datos Utilizados: Fuente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Recopila datos uniformes y específicos de cada estado sobre prácticas preventivas de salud y riesgo. </a:t>
            </a:r>
          </a:p>
          <a:p>
            <a:r>
              <a:rPr lang="es-ES" dirty="0"/>
              <a:t>Los factores evaluados por el BRFSS(</a:t>
            </a:r>
            <a:r>
              <a:rPr lang="en-US" dirty="0"/>
              <a:t>Behavioral Risk Factor Surveillance System</a:t>
            </a:r>
            <a:r>
              <a:rPr lang="es-ES" dirty="0"/>
              <a:t>) incluyen el consumo de tabaco, la cobertura de atención médica, actividad física y consumo de frutas y verduras.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FE2D49-05B2-20AA-A645-9D24E1395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720" y="4974837"/>
            <a:ext cx="2650435" cy="724505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30C61FC-B841-7DC0-FE51-D320C4FBF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1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91"/>
    </mc:Choice>
    <mc:Fallback>
      <p:transition spd="slow" advTm="11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Datos Utilizados: Fuente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datos se recopilan de una muestra aleatoria de adultos (uno por hogar) a través de una encuesta telefónica. </a:t>
            </a:r>
          </a:p>
          <a:p>
            <a:r>
              <a:rPr lang="es-ES" dirty="0"/>
              <a:t>El dataset trabajado es del año 2015, con 330 atributos y mas de 441000 filas</a:t>
            </a:r>
          </a:p>
          <a:p>
            <a:r>
              <a:rPr lang="es-ES" dirty="0"/>
              <a:t>El formato del dataset es </a:t>
            </a:r>
            <a:r>
              <a:rPr lang="es-ES" dirty="0" err="1"/>
              <a:t>csv</a:t>
            </a:r>
            <a:endParaRPr lang="es-CO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0DFDCF3-1AE5-3597-744B-7AAAB342F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5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5"/>
    </mc:Choice>
    <mc:Fallback>
      <p:transition spd="slow" advTm="11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Datos Utilizados: Variables de Interés y su naturaleza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2C4B22-A4FA-A45A-308A-D345B9618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Luego de un análisis detallado, se determina que de 330 columnas del dataset, 26 columnas más una nueva columna derivada cumplen con los aspectos médicos para basar la predicción.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712C257-3565-065E-5D42-C3FE837AD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3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09"/>
    </mc:Choice>
    <mc:Fallback>
      <p:transition spd="slow" advTm="11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8" y="365126"/>
            <a:ext cx="10204172" cy="660296"/>
          </a:xfrm>
        </p:spPr>
        <p:txBody>
          <a:bodyPr>
            <a:normAutofit/>
          </a:bodyPr>
          <a:lstStyle/>
          <a:p>
            <a:r>
              <a:rPr lang="es-ES" sz="4000" dirty="0"/>
              <a:t>Datos Utilizados: Variables y naturaleza</a:t>
            </a:r>
            <a:endParaRPr lang="es-CO" sz="4000" dirty="0"/>
          </a:p>
        </p:txBody>
      </p:sp>
      <p:pic>
        <p:nvPicPr>
          <p:cNvPr id="17" name="Marcador de contenido 16" descr="Texto&#10;&#10;Descripción generada automáticamente">
            <a:extLst>
              <a:ext uri="{FF2B5EF4-FFF2-40B4-BE49-F238E27FC236}">
                <a16:creationId xmlns:a16="http://schemas.microsoft.com/office/drawing/2014/main" id="{3FDA4BBF-9652-CC3C-3C5B-5C4640108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-1" b="49573"/>
          <a:stretch/>
        </p:blipFill>
        <p:spPr>
          <a:xfrm>
            <a:off x="638707" y="1767543"/>
            <a:ext cx="11313333" cy="3732108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B6D6E6F-C298-0180-D429-9B1894316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1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1"/>
    </mc:Choice>
    <mc:Fallback>
      <p:transition spd="slow" advTm="3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9F10B-E54F-A677-7FD5-D48DFE2F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758" y="365126"/>
            <a:ext cx="10204172" cy="660296"/>
          </a:xfrm>
        </p:spPr>
        <p:txBody>
          <a:bodyPr>
            <a:normAutofit/>
          </a:bodyPr>
          <a:lstStyle/>
          <a:p>
            <a:r>
              <a:rPr lang="es-ES" sz="4000" dirty="0"/>
              <a:t>Datos Utilizados: Variables y naturaleza</a:t>
            </a:r>
            <a:endParaRPr lang="es-CO" sz="4000" dirty="0"/>
          </a:p>
        </p:txBody>
      </p:sp>
      <p:pic>
        <p:nvPicPr>
          <p:cNvPr id="17" name="Marcador de contenido 16" descr="Texto&#10;&#10;Descripción generada automáticamente">
            <a:extLst>
              <a:ext uri="{FF2B5EF4-FFF2-40B4-BE49-F238E27FC236}">
                <a16:creationId xmlns:a16="http://schemas.microsoft.com/office/drawing/2014/main" id="{3FDA4BBF-9652-CC3C-3C5B-5C4640108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6604" b="1044"/>
          <a:stretch/>
        </p:blipFill>
        <p:spPr>
          <a:xfrm>
            <a:off x="914401" y="1828799"/>
            <a:ext cx="10721008" cy="3671687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011AC1-258D-B6B3-4511-5CDEABE91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1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"/>
    </mc:Choice>
    <mc:Fallback>
      <p:transition spd="slow" advTm="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Cundinamarca_verd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undinamarca_verde v2" id="{FC1D868D-A11C-DF4A-8AE0-595E2F74C4AE}" vid="{716796E8-4F55-3F4B-958B-F681D9AC19F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141491D4DF624498900A820558FE03" ma:contentTypeVersion="1" ma:contentTypeDescription="Create a new document." ma:contentTypeScope="" ma:versionID="9d2cebc39be0ab7a1772c82d8442e2bf">
  <xsd:schema xmlns:xsd="http://www.w3.org/2001/XMLSchema" xmlns:xs="http://www.w3.org/2001/XMLSchema" xmlns:p="http://schemas.microsoft.com/office/2006/metadata/properties" xmlns:ns2="125e6b5c-2358-4143-93c2-887dc2219ffd" targetNamespace="http://schemas.microsoft.com/office/2006/metadata/properties" ma:root="true" ma:fieldsID="5897bad9cb280324103f705c9d0fc50f" ns2:_="">
    <xsd:import namespace="125e6b5c-2358-4143-93c2-887dc2219ffd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5e6b5c-2358-4143-93c2-887dc2219ffd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125e6b5c-2358-4143-93c2-887dc2219ffd" xsi:nil="true"/>
  </documentManagement>
</p:properties>
</file>

<file path=customXml/itemProps1.xml><?xml version="1.0" encoding="utf-8"?>
<ds:datastoreItem xmlns:ds="http://schemas.openxmlformats.org/officeDocument/2006/customXml" ds:itemID="{9B24761B-B78C-44DD-896B-3357E30C7A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08D7E9-A5E8-45DB-87DB-3356AB6F99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5e6b5c-2358-4143-93c2-887dc2219f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D0E83-9902-4C91-B0C4-5AE60C235BC6}">
  <ds:schemaRefs>
    <ds:schemaRef ds:uri="http://purl.org/dc/terms/"/>
    <ds:schemaRef ds:uri="http://www.w3.org/XML/1998/namespace"/>
    <ds:schemaRef ds:uri="http://schemas.openxmlformats.org/package/2006/metadata/core-properties"/>
    <ds:schemaRef ds:uri="125e6b5c-2358-4143-93c2-887dc2219ffd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UCundinamarca_verde v2</Template>
  <TotalTime>480</TotalTime>
  <Words>780</Words>
  <Application>Microsoft Office PowerPoint</Application>
  <PresentationFormat>Panorámica</PresentationFormat>
  <Paragraphs>135</Paragraphs>
  <Slides>39</Slides>
  <Notes>0</Notes>
  <HiddenSlides>0</HiddenSlides>
  <MMClips>24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Century Gothic</vt:lpstr>
      <vt:lpstr>UCundinamarca_verde v2</vt:lpstr>
      <vt:lpstr>Sistema de predicción de Ataques Cardiacos</vt:lpstr>
      <vt:lpstr>AGENDA</vt:lpstr>
      <vt:lpstr>Problematica</vt:lpstr>
      <vt:lpstr>Objetivo</vt:lpstr>
      <vt:lpstr>Datos Utilizados: Fuente</vt:lpstr>
      <vt:lpstr>Datos Utilizados: Fuente</vt:lpstr>
      <vt:lpstr>Datos Utilizados: Variables de Interés y su naturaleza</vt:lpstr>
      <vt:lpstr>Datos Utilizados: Variables y naturaleza</vt:lpstr>
      <vt:lpstr>Datos Utilizados: Variables y naturaleza</vt:lpstr>
      <vt:lpstr>Datos Utilizados: Variables y naturaleza</vt:lpstr>
      <vt:lpstr>Datos Utilizados: Variables y naturaleza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Preparación de los datos</vt:lpstr>
      <vt:lpstr>Entrenamiento y evaluación de los modelos</vt:lpstr>
      <vt:lpstr>Entrenamiento de los modelos</vt:lpstr>
      <vt:lpstr>Entrenamiento de los modelos</vt:lpstr>
      <vt:lpstr>Entrenamiento de los modelos</vt:lpstr>
      <vt:lpstr>Entrenamiento de los modelos</vt:lpstr>
      <vt:lpstr>Entrenamiento de los modelos</vt:lpstr>
      <vt:lpstr>Entrenamiento de los modelos</vt:lpstr>
      <vt:lpstr>Entrenamiento de los modelos</vt:lpstr>
      <vt:lpstr>Evaluación de los modelos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Datos III</dc:title>
  <dc:creator>LUIS GABRIEL ROJAS ALBARRACIN</dc:creator>
  <cp:lastModifiedBy>Andrea Roa Perez</cp:lastModifiedBy>
  <cp:revision>23</cp:revision>
  <dcterms:created xsi:type="dcterms:W3CDTF">2020-05-26T15:24:52Z</dcterms:created>
  <dcterms:modified xsi:type="dcterms:W3CDTF">2022-05-23T18:41:44Z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0x0101005A141491D4DF624498900A820558FE03</vt:lpwstr>
  </property>
</Properties>
</file>